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5"/>
  </p:notesMasterIdLst>
  <p:sldIdLst>
    <p:sldId id="260" r:id="rId2"/>
    <p:sldId id="279" r:id="rId3"/>
    <p:sldId id="280" r:id="rId4"/>
    <p:sldId id="278" r:id="rId5"/>
    <p:sldId id="281" r:id="rId6"/>
    <p:sldId id="282" r:id="rId7"/>
    <p:sldId id="259" r:id="rId8"/>
    <p:sldId id="267" r:id="rId9"/>
    <p:sldId id="275" r:id="rId10"/>
    <p:sldId id="276" r:id="rId11"/>
    <p:sldId id="277" r:id="rId12"/>
    <p:sldId id="261" r:id="rId13"/>
    <p:sldId id="262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CFD"/>
    <a:srgbClr val="F1F7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DE6087-0C3A-486F-BD71-A2902BCE3322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EED656-77B4-4363-B8AE-FA0167587B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948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ED656-77B4-4363-B8AE-FA0167587B1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657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106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7919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589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034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001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661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068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714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2523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593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881036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90651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84261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31097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6776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380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C372FC-6FAC-489C-A339-D66631C90978}" type="datetimeFigureOut">
              <a:rPr lang="ru-RU" smtClean="0"/>
              <a:t>18.09.2021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A3CEAC4-687B-4DC6-9650-ED1750348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8376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elib.shpl.ru/ru/nodes/8773-voeykov-a-i-snezhnyy-pokrov-ego-vliyanie-na-pochvu-klimat-i-pogodu-i-sposoby-issledovaniya-spb-1889-zapiski-imp-rus-geogr-o-va-po-obsch-geogr-t-xviii-2#page/1/mode/grid/zoom/1" TargetMode="External"/><Relationship Id="rId2" Type="http://schemas.openxmlformats.org/officeDocument/2006/relationships/hyperlink" Target="https://ru.wikipedia.org/wiki/%D0%92%D0%BE%D0%B5%D0%B9%D0%BA%D0%BE%D0%B2,_%D0%90%D0%BB%D0%B5%D0%BA%D1%81%D0%B0%D0%BD%D0%B4%D1%80_%D0%98%D0%B2%D0%B0%D0%BD%D0%BE%D0%B2%D0%B8%D1%87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77606" y="1189820"/>
            <a:ext cx="8756557" cy="3168352"/>
          </a:xfrm>
        </p:spPr>
        <p:txBody>
          <a:bodyPr>
            <a:noAutofit/>
          </a:bodyPr>
          <a:lstStyle/>
          <a:p>
            <a:pPr algn="ctr"/>
            <a:r>
              <a:rPr lang="ru-RU" sz="8000" dirty="0"/>
              <a:t>Тема </a:t>
            </a:r>
            <a:r>
              <a:rPr lang="ru-RU" sz="8000" dirty="0" smtClean="0"/>
              <a:t>6. </a:t>
            </a:r>
            <a:r>
              <a:rPr lang="ru-RU" sz="8000" dirty="0"/>
              <a:t>Лекция </a:t>
            </a:r>
            <a:r>
              <a:rPr lang="ru-RU" sz="8000" dirty="0" smtClean="0"/>
              <a:t>6 </a:t>
            </a:r>
            <a:r>
              <a:rPr lang="ru-RU" sz="4800" dirty="0" smtClean="0"/>
              <a:t>Определение объемов </a:t>
            </a:r>
            <a:r>
              <a:rPr lang="ru-RU" sz="4800" dirty="0" err="1" smtClean="0"/>
              <a:t>снегоприноса</a:t>
            </a:r>
            <a:r>
              <a:rPr lang="ru-RU" sz="4800" dirty="0" smtClean="0"/>
              <a:t> и возможные пути их снижения.</a:t>
            </a:r>
            <a:r>
              <a:rPr lang="ru-RU" dirty="0"/>
              <a:t/>
            </a:r>
            <a:br>
              <a:rPr lang="ru-RU" dirty="0"/>
            </a:b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747896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89058" y="1332064"/>
            <a:ext cx="5468471" cy="552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Состояние </a:t>
            </a:r>
            <a:r>
              <a:rPr lang="ru-RU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поверхности дорог и условия движения зимой формируются под влиянием отрицательной температуры воздуха, ветра, снегопада, метели, гололёда и ограниченной метеорологической видимости, а также сочетания этих факторов. В горных районах самым опасным зимой является образование и сход снежных лавин.</a:t>
            </a:r>
            <a:endParaRPr lang="ru-RU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Различают несколько видов снежно-</a:t>
            </a:r>
            <a:r>
              <a:rPr lang="ru-RU" sz="2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метелевых</a:t>
            </a:r>
            <a:r>
              <a:rPr lang="ru-RU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явлений.</a:t>
            </a:r>
            <a:endParaRPr lang="ru-RU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34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58" y="1095800"/>
            <a:ext cx="6158753" cy="55027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2933013" y="193975"/>
            <a:ext cx="776366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Снегопринос</a:t>
            </a:r>
            <a:r>
              <a:rPr lang="ru-RU" sz="28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800" b="1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снегозаносимость</a:t>
            </a:r>
            <a:r>
              <a:rPr lang="ru-RU" sz="28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дорог </a:t>
            </a:r>
            <a:endParaRPr lang="ru-RU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7049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tretch>
            <a:fillRect/>
          </a:stretch>
        </p:blipFill>
        <p:spPr>
          <a:xfrm>
            <a:off x="1492259" y="814882"/>
            <a:ext cx="8904192" cy="6043118"/>
          </a:xfrm>
          <a:prstGeom prst="rect">
            <a:avLst/>
          </a:prstGeom>
          <a:ln>
            <a:solidFill>
              <a:srgbClr val="FAFCFD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2042101" y="353217"/>
            <a:ext cx="78045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Виды метелей и способы дви­жения </a:t>
            </a:r>
            <a:r>
              <a:rPr lang="ru-RU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метелевых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частиц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669094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656730" y="265969"/>
            <a:ext cx="6096000" cy="683264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Спокойный снегопад (снегопад)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- выпадение снега из облаков без сдувания и переноса его ветром. Спокойный снегопад наблюдается при скорости ветра до 2-3 м/с. Толщина слоя, выпадающего за один снегопад, составляет чаще всего 1-5 см. Иногда за один снегопад выпадает 6-15 см и в редких случаях 16-35 см. В горных районах иногда за один снегопад образуется слой толщиной до 1 м. Свежевыпавший сухой, рыхлый снег имеет плотность от 0,07 до 0,12 г/см</a:t>
            </a:r>
            <a:r>
              <a:rPr lang="ru-RU" baseline="300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; если выпадает влажный или мокрый снег, его плотность может достигать 0,2-0,25 г/см</a:t>
            </a:r>
            <a:r>
              <a:rPr lang="ru-RU" baseline="300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Верховая метель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- снегопад при ветре, когда снег переносится в слое воздуха высотой до 100 м.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Низовая метель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- перенос частиц ранее выпавшего снега без выпадения снега из облаков. Разделяется на </a:t>
            </a:r>
            <a:r>
              <a:rPr lang="ru-RU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позёмку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- перенос частиц снега поднятием над уровнем снежного покрова до 30 см и на собственно </a:t>
            </a:r>
            <a:r>
              <a:rPr lang="ru-RU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низовую метель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когда переносимые частицы снега поднимаются на высоту до 10 м.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65" y="510988"/>
            <a:ext cx="5495365" cy="6118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89764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29552" y="827109"/>
            <a:ext cx="10018059" cy="58108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Общая или двойная метель</a:t>
            </a: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- сочетание низовой и верховой метели, когда одновременно переносится выпадающий из облаков снег и частицы ранее выпавшего снега. Это самые неблагоприятные для зимнего содержания условия.</a:t>
            </a: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a typeface="Courier New" panose="02070309020205020404" pitchFamily="49" charset="0"/>
              </a:rPr>
              <a:t>По признаку силы ветра метели классифицируют так: слабые метели при скоростях ветра </a:t>
            </a:r>
            <a:r>
              <a:rPr lang="ru-RU" sz="2000" i="1" spc="50" dirty="0" err="1">
                <a:solidFill>
                  <a:srgbClr val="000000"/>
                </a:solidFill>
                <a:ea typeface="Courier New" panose="02070309020205020404" pitchFamily="49" charset="0"/>
                <a:cs typeface="Times New Roman" panose="02020603050405020304" pitchFamily="18" charset="0"/>
              </a:rPr>
              <a:t>Vф</a:t>
            </a:r>
            <a:r>
              <a:rPr lang="ru-RU" sz="2000" dirty="0">
                <a:solidFill>
                  <a:srgbClr val="000000"/>
                </a:solidFill>
                <a:ea typeface="Courier New" panose="02070309020205020404" pitchFamily="49" charset="0"/>
              </a:rPr>
              <a:t> менее 10 м/с, измеренных на обыч­ной высоте (10—11 м) флюгера метеорологических станций; обыч­ные метели при </a:t>
            </a:r>
            <a:r>
              <a:rPr lang="en-US" sz="2000" i="1" dirty="0">
                <a:solidFill>
                  <a:srgbClr val="000000"/>
                </a:solidFill>
                <a:ea typeface="Courier New" panose="02070309020205020404" pitchFamily="49" charset="0"/>
                <a:cs typeface="Times New Roman" panose="02020603050405020304" pitchFamily="18" charset="0"/>
              </a:rPr>
              <a:t>V</a:t>
            </a:r>
            <a:r>
              <a:rPr lang="ru-RU" sz="2000" i="1" dirty="0">
                <a:solidFill>
                  <a:srgbClr val="000000"/>
                </a:solidFill>
                <a:ea typeface="Courier New" panose="02070309020205020404" pitchFamily="49" charset="0"/>
                <a:cs typeface="Times New Roman" panose="02020603050405020304" pitchFamily="18" charset="0"/>
              </a:rPr>
              <a:t>ф</a:t>
            </a:r>
            <a:r>
              <a:rPr lang="ru-RU" sz="2000" dirty="0">
                <a:solidFill>
                  <a:srgbClr val="000000"/>
                </a:solidFill>
                <a:ea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ea typeface="Courier New" panose="02070309020205020404" pitchFamily="49" charset="0"/>
              </a:rPr>
              <a:t>от </a:t>
            </a:r>
            <a:r>
              <a:rPr lang="ru-RU" sz="2000" dirty="0">
                <a:solidFill>
                  <a:srgbClr val="000000"/>
                </a:solidFill>
                <a:ea typeface="Courier New" panose="02070309020205020404" pitchFamily="49" charset="0"/>
                <a:cs typeface="Times New Roman" panose="02020603050405020304" pitchFamily="18" charset="0"/>
              </a:rPr>
              <a:t>10 </a:t>
            </a:r>
            <a:r>
              <a:rPr lang="ru-RU" sz="2000" dirty="0">
                <a:solidFill>
                  <a:srgbClr val="000000"/>
                </a:solidFill>
                <a:ea typeface="Courier New" panose="02070309020205020404" pitchFamily="49" charset="0"/>
              </a:rPr>
              <a:t>до </a:t>
            </a:r>
            <a:r>
              <a:rPr lang="ru-RU" sz="2000" dirty="0">
                <a:solidFill>
                  <a:srgbClr val="000000"/>
                </a:solidFill>
                <a:ea typeface="Courier New" panose="02070309020205020404" pitchFamily="49" charset="0"/>
                <a:cs typeface="Times New Roman" panose="02020603050405020304" pitchFamily="18" charset="0"/>
              </a:rPr>
              <a:t>20 </a:t>
            </a:r>
            <a:r>
              <a:rPr lang="ru-RU" sz="2000" dirty="0">
                <a:solidFill>
                  <a:srgbClr val="000000"/>
                </a:solidFill>
                <a:ea typeface="Courier New" panose="02070309020205020404" pitchFamily="49" charset="0"/>
              </a:rPr>
              <a:t>м/с; сильные метели при </a:t>
            </a:r>
            <a:r>
              <a:rPr lang="en-US" sz="2000" i="1" spc="50" dirty="0">
                <a:solidFill>
                  <a:srgbClr val="000000"/>
                </a:solidFill>
                <a:ea typeface="Courier New" panose="02070309020205020404" pitchFamily="49" charset="0"/>
                <a:cs typeface="Times New Roman" panose="02020603050405020304" pitchFamily="18" charset="0"/>
              </a:rPr>
              <a:t>V</a:t>
            </a:r>
            <a:r>
              <a:rPr lang="ru-RU" sz="2000" i="1" spc="50" dirty="0">
                <a:solidFill>
                  <a:srgbClr val="000000"/>
                </a:solidFill>
                <a:ea typeface="Courier New" panose="02070309020205020404" pitchFamily="49" charset="0"/>
                <a:cs typeface="Times New Roman" panose="02020603050405020304" pitchFamily="18" charset="0"/>
              </a:rPr>
              <a:t>ф</a:t>
            </a:r>
            <a:r>
              <a:rPr lang="ru-RU" sz="2000" dirty="0">
                <a:solidFill>
                  <a:srgbClr val="000000"/>
                </a:solidFill>
                <a:ea typeface="Courier New" panose="02070309020205020404" pitchFamily="49" charset="0"/>
              </a:rPr>
              <a:t> от </a:t>
            </a:r>
            <a:r>
              <a:rPr lang="ru-RU" sz="2000" dirty="0">
                <a:solidFill>
                  <a:srgbClr val="000000"/>
                </a:solidFill>
                <a:ea typeface="Courier New" panose="02070309020205020404" pitchFamily="49" charset="0"/>
                <a:cs typeface="Times New Roman" panose="02020603050405020304" pitchFamily="18" charset="0"/>
              </a:rPr>
              <a:t>20 </a:t>
            </a:r>
            <a:r>
              <a:rPr lang="ru-RU" sz="2000" dirty="0">
                <a:solidFill>
                  <a:srgbClr val="000000"/>
                </a:solidFill>
                <a:ea typeface="Courier New" panose="02070309020205020404" pitchFamily="49" charset="0"/>
              </a:rPr>
              <a:t>до 30 м/с; очень сильные метели при </a:t>
            </a:r>
            <a:r>
              <a:rPr lang="en-US" sz="2000" i="1" spc="50" dirty="0">
                <a:solidFill>
                  <a:srgbClr val="000000"/>
                </a:solidFill>
                <a:ea typeface="Courier New" panose="02070309020205020404" pitchFamily="49" charset="0"/>
                <a:cs typeface="Times New Roman" panose="02020603050405020304" pitchFamily="18" charset="0"/>
              </a:rPr>
              <a:t>V</a:t>
            </a:r>
            <a:r>
              <a:rPr lang="ru-RU" sz="2000" i="1" spc="50" dirty="0">
                <a:solidFill>
                  <a:srgbClr val="000000"/>
                </a:solidFill>
                <a:ea typeface="Courier New" panose="02070309020205020404" pitchFamily="49" charset="0"/>
                <a:cs typeface="Times New Roman" panose="02020603050405020304" pitchFamily="18" charset="0"/>
              </a:rPr>
              <a:t>ф</a:t>
            </a:r>
            <a:r>
              <a:rPr lang="ru-RU" sz="2000" dirty="0">
                <a:solidFill>
                  <a:srgbClr val="000000"/>
                </a:solidFill>
                <a:ea typeface="Courier New" panose="02070309020205020404" pitchFamily="49" charset="0"/>
              </a:rPr>
              <a:t> от 30 до 40 м/с; сверх сильные метели при </a:t>
            </a:r>
            <a:r>
              <a:rPr lang="ru-RU" sz="2000" i="1" spc="50" dirty="0" err="1">
                <a:solidFill>
                  <a:srgbClr val="000000"/>
                </a:solidFill>
                <a:ea typeface="Courier New" panose="02070309020205020404" pitchFamily="49" charset="0"/>
                <a:cs typeface="Times New Roman" panose="02020603050405020304" pitchFamily="18" charset="0"/>
              </a:rPr>
              <a:t>Vф</a:t>
            </a:r>
            <a:r>
              <a:rPr lang="ru-RU" sz="2000" dirty="0">
                <a:solidFill>
                  <a:srgbClr val="000000"/>
                </a:solidFill>
                <a:ea typeface="Courier New" panose="02070309020205020404" pitchFamily="49" charset="0"/>
              </a:rPr>
              <a:t> свыше 40 м/с.</a:t>
            </a:r>
            <a:endParaRPr lang="ru-RU" dirty="0">
              <a:solidFill>
                <a:srgbClr val="000000"/>
              </a:solidFill>
              <a:ea typeface="Courier New" panose="02070309020205020404" pitchFamily="49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a typeface="Courier New" panose="02070309020205020404" pitchFamily="49" charset="0"/>
              </a:rPr>
              <a:t>Метели двух последних категорий можно назвать катастрофи­ческими, так как они сопровождаются огромными заносами и не­редкими разрушениями строений.</a:t>
            </a:r>
            <a:endParaRPr lang="ru-RU" dirty="0">
              <a:solidFill>
                <a:srgbClr val="000000"/>
              </a:solidFill>
              <a:ea typeface="Courier New" panose="02070309020205020404" pitchFamily="49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a typeface="Courier New" panose="02070309020205020404" pitchFamily="49" charset="0"/>
              </a:rPr>
              <a:t>По насыщенности снегом различают:</a:t>
            </a:r>
            <a:endParaRPr lang="ru-RU" dirty="0">
              <a:solidFill>
                <a:srgbClr val="000000"/>
              </a:solidFill>
              <a:ea typeface="Courier New" panose="02070309020205020404" pitchFamily="49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000" dirty="0">
                <a:solidFill>
                  <a:srgbClr val="000000"/>
                </a:solidFill>
                <a:ea typeface="Courier New" panose="02070309020205020404" pitchFamily="49" charset="0"/>
              </a:rPr>
              <a:t>насыщенные метели, когда ветровой поток переносит количест­во снега, соответствующее его максимальной транспортирующей способности;</a:t>
            </a:r>
            <a:endParaRPr lang="ru-RU" dirty="0">
              <a:solidFill>
                <a:srgbClr val="000000"/>
              </a:solidFill>
              <a:ea typeface="Courier New" panose="02070309020205020404" pitchFamily="49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ненасыщенные метели, когда снега переносится меньше насы­щающего поток максимума.</a:t>
            </a: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986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65412" y="808358"/>
            <a:ext cx="11026588" cy="4497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Метелевые</a:t>
            </a: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отложения, называемые </a:t>
            </a:r>
            <a:r>
              <a:rPr lang="ru-RU" sz="20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снежными заносами</a:t>
            </a: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имеют большую толщину и плотность. На участках с нулевыми отметками и малыми насыпями толщина </a:t>
            </a:r>
            <a:r>
              <a:rPr lang="ru-RU" sz="20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метелевых</a:t>
            </a: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отложений составляет 0,6-1 м. Мелкие выемки заносятся полностью, а в глубоких выемках толщина отложений может доходить до 5-6 м. Плотность снега в снежных заносах составляет 0,25-0,35 г/см</a:t>
            </a:r>
            <a:r>
              <a:rPr lang="ru-RU" sz="2000" baseline="300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a typeface="Courier New" panose="02070309020205020404" pitchFamily="49" charset="0"/>
              </a:rPr>
              <a:t>Известны следующие способы движения </a:t>
            </a:r>
            <a:r>
              <a:rPr lang="ru-RU" sz="2000" dirty="0" err="1">
                <a:solidFill>
                  <a:srgbClr val="000000"/>
                </a:solidFill>
                <a:ea typeface="Courier New" panose="02070309020205020404" pitchFamily="49" charset="0"/>
              </a:rPr>
              <a:t>метелевых</a:t>
            </a:r>
            <a:r>
              <a:rPr lang="ru-RU" sz="2000" dirty="0">
                <a:solidFill>
                  <a:srgbClr val="000000"/>
                </a:solidFill>
                <a:ea typeface="Courier New" panose="02070309020205020404" pitchFamily="49" charset="0"/>
              </a:rPr>
              <a:t> частиц: падение атмосферных снежи­нок при верховой метели;</a:t>
            </a:r>
            <a:endParaRPr lang="ru-RU" dirty="0">
              <a:solidFill>
                <a:srgbClr val="000000"/>
              </a:solidFill>
              <a:ea typeface="Courier New" panose="02070309020205020404" pitchFamily="49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000" dirty="0">
                <a:solidFill>
                  <a:srgbClr val="000000"/>
                </a:solidFill>
                <a:ea typeface="Courier New" panose="02070309020205020404" pitchFamily="49" charset="0"/>
              </a:rPr>
              <a:t>скольжение и качение вдоль поверхности снежного покрова или земли;</a:t>
            </a:r>
            <a:endParaRPr lang="ru-RU" dirty="0">
              <a:solidFill>
                <a:srgbClr val="000000"/>
              </a:solidFill>
              <a:ea typeface="Courier New" panose="02070309020205020404" pitchFamily="49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000" dirty="0">
                <a:solidFill>
                  <a:srgbClr val="000000"/>
                </a:solidFill>
                <a:ea typeface="Courier New" panose="02070309020205020404" pitchFamily="49" charset="0"/>
              </a:rPr>
              <a:t>прыжки или </a:t>
            </a:r>
            <a:r>
              <a:rPr lang="ru-RU" sz="2000" dirty="0" err="1">
                <a:solidFill>
                  <a:srgbClr val="000000"/>
                </a:solidFill>
                <a:ea typeface="Courier New" panose="02070309020205020404" pitchFamily="49" charset="0"/>
              </a:rPr>
              <a:t>сальтация</a:t>
            </a:r>
            <a:r>
              <a:rPr lang="ru-RU" sz="2000" dirty="0">
                <a:solidFill>
                  <a:srgbClr val="000000"/>
                </a:solidFill>
                <a:ea typeface="Courier New" panose="02070309020205020404" pitchFamily="49" charset="0"/>
              </a:rPr>
              <a:t>, когда снежинки подскакивают почти вертикально вверх, а затем сни­жаются по отлогой кривой;</a:t>
            </a:r>
            <a:endParaRPr lang="ru-RU" dirty="0">
              <a:solidFill>
                <a:srgbClr val="000000"/>
              </a:solidFill>
              <a:ea typeface="Courier New" panose="02070309020205020404" pitchFamily="49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000" dirty="0">
                <a:solidFill>
                  <a:srgbClr val="000000"/>
                </a:solidFill>
                <a:ea typeface="Courier New" panose="02070309020205020404" pitchFamily="49" charset="0"/>
              </a:rPr>
              <a:t>витание или диффузия, когда снежинки, сорванные со снежно­го покрова или измельченные при снегопаде, взвешиваются ветром и поднимаются высоко над по­верхностью земли.</a:t>
            </a:r>
            <a:endParaRPr lang="ru-RU" dirty="0">
              <a:solidFill>
                <a:srgbClr val="000000"/>
              </a:solidFill>
              <a:ea typeface="Courier New" panose="02070309020205020404" pitchFamily="49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6365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15717" y="739382"/>
            <a:ext cx="102322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/>
              <a:t>Объем снегоприноса </a:t>
            </a:r>
            <a:r>
              <a:rPr lang="kk-KZ" sz="2400" dirty="0" smtClean="0"/>
              <a:t>– это объем снега приносимого метелью</a:t>
            </a:r>
          </a:p>
          <a:p>
            <a:r>
              <a:rPr lang="kk-KZ" sz="2400" dirty="0" smtClean="0"/>
              <a:t> к одной стороне дороги за зиму.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731861" y="1906555"/>
            <a:ext cx="6096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/>
              <a:t>Он </a:t>
            </a:r>
            <a:r>
              <a:rPr lang="ru-RU" sz="2400" dirty="0"/>
              <a:t>составляет лишь некоторую </a:t>
            </a:r>
            <a:endParaRPr lang="ru-RU" sz="2400" dirty="0" smtClean="0"/>
          </a:p>
          <a:p>
            <a:r>
              <a:rPr lang="ru-RU" sz="2400" dirty="0" smtClean="0"/>
              <a:t>часть </a:t>
            </a:r>
            <a:r>
              <a:rPr lang="ru-RU" sz="2400" dirty="0"/>
              <a:t>от общего объёма снега, участвующего в переносе и называемого объёмом </a:t>
            </a:r>
            <a:r>
              <a:rPr lang="ru-RU" sz="2400" dirty="0" err="1"/>
              <a:t>снегопереноса</a:t>
            </a:r>
            <a:r>
              <a:rPr lang="ru-RU" sz="2400" dirty="0"/>
              <a:t>. Объёмы </a:t>
            </a:r>
            <a:r>
              <a:rPr lang="ru-RU" sz="2400" dirty="0" err="1"/>
              <a:t>снегоприноса</a:t>
            </a:r>
            <a:r>
              <a:rPr lang="ru-RU" sz="2400" dirty="0"/>
              <a:t> и </a:t>
            </a:r>
            <a:r>
              <a:rPr lang="ru-RU" sz="2400" dirty="0" err="1"/>
              <a:t>снегопереноса</a:t>
            </a:r>
            <a:r>
              <a:rPr lang="ru-RU" sz="2400" dirty="0"/>
              <a:t> принято измерять в м3 на 1 м протяжения дороги (м3 /м).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34"/>
          <a:stretch/>
        </p:blipFill>
        <p:spPr>
          <a:xfrm>
            <a:off x="699247" y="1664508"/>
            <a:ext cx="5812934" cy="41580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47446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62953" y="712258"/>
            <a:ext cx="36889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По формуле:</a:t>
            </a:r>
            <a:endParaRPr lang="ru-RU" sz="28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33947" t="21507" r="8383" b="15073"/>
          <a:stretch/>
        </p:blipFill>
        <p:spPr>
          <a:xfrm>
            <a:off x="1662953" y="1387361"/>
            <a:ext cx="9654989" cy="5470639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644675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55223" y="536139"/>
            <a:ext cx="488576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Определение расчетного </a:t>
            </a:r>
            <a:r>
              <a:rPr lang="ru-RU" sz="2400" dirty="0" err="1"/>
              <a:t>снегоприноса</a:t>
            </a:r>
            <a:r>
              <a:rPr lang="ru-RU" sz="2400" dirty="0"/>
              <a:t> автомобильной дороге В расчеты не принимаются ветры при V ≤ 8 м/с и ветры, составляющие с осью дороги угол α &lt; 30о . Для определения расчетного </a:t>
            </a:r>
            <a:r>
              <a:rPr lang="ru-RU" sz="2400" dirty="0" err="1"/>
              <a:t>снегоприноса</a:t>
            </a:r>
            <a:r>
              <a:rPr lang="ru-RU" sz="2400" dirty="0"/>
              <a:t> используют данные за 10 последних лет. Определяют за каждый год, составляют статистический ряд и находят расчетный </a:t>
            </a:r>
            <a:r>
              <a:rPr lang="ru-RU" sz="2400" dirty="0" err="1"/>
              <a:t>снегопринос</a:t>
            </a:r>
            <a:r>
              <a:rPr lang="ru-RU" sz="2400" dirty="0"/>
              <a:t> заданной обеспеченности: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935" y="699247"/>
            <a:ext cx="5465630" cy="529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90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3405" t="28492" r="1770" b="37133"/>
          <a:stretch/>
        </p:blipFill>
        <p:spPr>
          <a:xfrm>
            <a:off x="1855694" y="18886"/>
            <a:ext cx="8229600" cy="2125601"/>
          </a:xfrm>
          <a:prstGeom prst="rect">
            <a:avLst/>
          </a:prstGeom>
          <a:ln>
            <a:solidFill>
              <a:srgbClr val="FAFCFD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30226" t="24448" r="6627" b="14890"/>
          <a:stretch/>
        </p:blipFill>
        <p:spPr>
          <a:xfrm>
            <a:off x="995082" y="2144487"/>
            <a:ext cx="9950823" cy="4713513"/>
          </a:xfrm>
          <a:prstGeom prst="rect">
            <a:avLst/>
          </a:prstGeom>
          <a:ln>
            <a:solidFill>
              <a:srgbClr val="FAFCFD"/>
            </a:solidFill>
          </a:ln>
        </p:spPr>
      </p:pic>
    </p:spTree>
    <p:extLst>
      <p:ext uri="{BB962C8B-B14F-4D97-AF65-F5344CB8AC3E}">
        <p14:creationId xmlns:p14="http://schemas.microsoft.com/office/powerpoint/2010/main" val="2796713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21080" y="218746"/>
            <a:ext cx="61782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/>
              <a:t>Отложения переносимого снега</a:t>
            </a:r>
            <a:endParaRPr lang="ru-RU" sz="28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952565" y="1077401"/>
            <a:ext cx="6096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/>
              <a:t>Единственным </a:t>
            </a:r>
            <a:r>
              <a:rPr lang="ru-RU" sz="2000" dirty="0"/>
              <a:t>фактором, вызывающим</a:t>
            </a:r>
          </a:p>
          <a:p>
            <a:r>
              <a:rPr lang="ru-RU" sz="2000" dirty="0"/>
              <a:t>отрыв и затем перенос снега, является ветровой поток </a:t>
            </a:r>
            <a:r>
              <a:rPr lang="ru-RU" sz="2000" dirty="0" smtClean="0"/>
              <a:t>и что </a:t>
            </a:r>
            <a:r>
              <a:rPr lang="ru-RU" sz="2000" dirty="0"/>
              <a:t>чем больше скорость ветра, тем большая масса снега отрывается</a:t>
            </a:r>
          </a:p>
          <a:p>
            <a:r>
              <a:rPr lang="ru-RU" sz="2000" dirty="0"/>
              <a:t>и переносится. Отсюда вытекает, что при </a:t>
            </a:r>
            <a:r>
              <a:rPr lang="ru-RU" sz="2000" dirty="0" smtClean="0"/>
              <a:t>снижении скорости </a:t>
            </a:r>
            <a:r>
              <a:rPr lang="ru-RU" sz="2000" dirty="0"/>
              <a:t>ветра уменьшается и отрыв и, что более важно, переносимая</a:t>
            </a:r>
          </a:p>
          <a:p>
            <a:r>
              <a:rPr lang="ru-RU" sz="2000" dirty="0"/>
              <a:t>масса снега.</a:t>
            </a:r>
          </a:p>
          <a:p>
            <a:r>
              <a:rPr lang="ru-RU" sz="2000" dirty="0"/>
              <a:t>Опытами установлено, что насыщение ветрового </a:t>
            </a:r>
            <a:r>
              <a:rPr lang="ru-RU" sz="2000" dirty="0" smtClean="0"/>
              <a:t>потока снегом </a:t>
            </a:r>
            <a:r>
              <a:rPr lang="ru-RU" sz="2000" dirty="0"/>
              <a:t>при увеличении скорости ветра происходит не мгновенно,</a:t>
            </a:r>
          </a:p>
          <a:p>
            <a:r>
              <a:rPr lang="ru-RU" sz="2000" dirty="0"/>
              <a:t>а на протяжении некоторого интервала времени. </a:t>
            </a:r>
            <a:r>
              <a:rPr lang="ru-RU" sz="2000" dirty="0" smtClean="0"/>
              <a:t>Выпадение же </a:t>
            </a:r>
            <a:r>
              <a:rPr lang="ru-RU" sz="2000" dirty="0"/>
              <a:t>переносимого снега из </a:t>
            </a:r>
            <a:r>
              <a:rPr lang="ru-RU" sz="2000" dirty="0" err="1"/>
              <a:t>ветроснегового</a:t>
            </a:r>
            <a:r>
              <a:rPr lang="ru-RU" sz="2000" dirty="0"/>
              <a:t> потока при</a:t>
            </a:r>
          </a:p>
          <a:p>
            <a:r>
              <a:rPr lang="ru-RU" sz="2000" dirty="0"/>
              <a:t>уменьшении скоростей ветра происходит почти мгновенно.</a:t>
            </a:r>
          </a:p>
          <a:p>
            <a:r>
              <a:rPr lang="ru-RU" sz="2000" dirty="0"/>
              <a:t>При этом масса переносимого снега уменьшается пропорционально.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04" y="1077401"/>
            <a:ext cx="5648325" cy="55915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388595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93404" y="1340768"/>
            <a:ext cx="7704856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latin typeface="Arial" charset="0"/>
              </a:rPr>
              <a:t>Список литературы :</a:t>
            </a:r>
            <a:endParaRPr lang="ru-RU" b="1" u="sng" dirty="0">
              <a:latin typeface="Arial" charset="0"/>
            </a:endParaRPr>
          </a:p>
          <a:p>
            <a:pPr>
              <a:defRPr/>
            </a:pPr>
            <a:endParaRPr lang="ru-RU" b="1" u="sng" dirty="0">
              <a:latin typeface="Arial" charset="0"/>
            </a:endParaRPr>
          </a:p>
          <a:p>
            <a:pPr>
              <a:defRPr/>
            </a:pPr>
            <a:r>
              <a:rPr lang="ru-RU" b="1" dirty="0">
                <a:latin typeface="Arial" charset="0"/>
              </a:rPr>
              <a:t>          </a:t>
            </a:r>
            <a:r>
              <a:rPr lang="ru-RU" b="1" dirty="0"/>
              <a:t> 1. Васильев А.П</a:t>
            </a:r>
            <a:r>
              <a:rPr lang="ru-RU" dirty="0"/>
              <a:t>. Эксплуатация автомобильных дорог: в 2 т. Том 1.М.; Издательский центр «Академия», 2011.- 320 с.</a:t>
            </a:r>
          </a:p>
          <a:p>
            <a:pPr>
              <a:defRPr/>
            </a:pPr>
            <a:r>
              <a:rPr lang="ru-RU" b="1" dirty="0"/>
              <a:t>           2. Васильев А.П. и др. </a:t>
            </a:r>
            <a:r>
              <a:rPr lang="ru-RU" dirty="0"/>
              <a:t>Строительство и реконструкция автомобильных дорог: Справочная энциклопедия дорожника (СЭД). Т. </a:t>
            </a:r>
            <a:r>
              <a:rPr lang="en-US" dirty="0"/>
              <a:t>I</a:t>
            </a:r>
            <a:r>
              <a:rPr lang="ru-RU" dirty="0"/>
              <a:t>  М.: </a:t>
            </a:r>
            <a:r>
              <a:rPr lang="ru-RU" dirty="0" err="1"/>
              <a:t>Информавтодор</a:t>
            </a:r>
            <a:r>
              <a:rPr lang="ru-RU" dirty="0"/>
              <a:t>, 2015</a:t>
            </a:r>
            <a:r>
              <a:rPr lang="ru-RU" dirty="0" smtClean="0"/>
              <a:t>.</a:t>
            </a:r>
          </a:p>
          <a:p>
            <a:pPr>
              <a:defRPr/>
            </a:pPr>
            <a:r>
              <a:rPr lang="ru-RU" dirty="0" smtClean="0">
                <a:hlinkClick r:id="rId2" tooltip="Воейков, Александр Иванович"/>
              </a:rPr>
              <a:t>           3.Воейков </a:t>
            </a:r>
            <a:r>
              <a:rPr lang="ru-RU" dirty="0">
                <a:hlinkClick r:id="rId2" tooltip="Воейков, Александр Иванович"/>
              </a:rPr>
              <a:t>А. И.</a:t>
            </a:r>
            <a:r>
              <a:rPr lang="ru-RU" dirty="0"/>
              <a:t> </a:t>
            </a:r>
            <a:r>
              <a:rPr lang="ru-RU" dirty="0">
                <a:hlinkClick r:id="rId3"/>
              </a:rPr>
              <a:t>Снежный покров, его влияние на почву, климат и погоду и способы исследования.</a:t>
            </a:r>
            <a:r>
              <a:rPr lang="ru-RU" dirty="0"/>
              <a:t> — СПб.: Тип. </a:t>
            </a:r>
            <a:r>
              <a:rPr lang="ru-RU" dirty="0" err="1"/>
              <a:t>Имп</a:t>
            </a:r>
            <a:r>
              <a:rPr lang="ru-RU" dirty="0"/>
              <a:t>. Акад. наук, 1889. — 213 c.</a:t>
            </a:r>
          </a:p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2735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31704" y="1124744"/>
            <a:ext cx="756084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Контрольные вопросы:</a:t>
            </a:r>
          </a:p>
          <a:p>
            <a:endParaRPr lang="ru-RU" sz="2400" dirty="0"/>
          </a:p>
          <a:p>
            <a:pPr marL="342900" indent="-342900">
              <a:buFontTx/>
              <a:buAutoNum type="arabicPeriod"/>
            </a:pPr>
            <a:r>
              <a:rPr lang="kk-KZ" sz="2400" dirty="0"/>
              <a:t>Что такое</a:t>
            </a:r>
            <a:r>
              <a:rPr lang="kk-KZ" sz="2400" b="1" dirty="0"/>
              <a:t> </a:t>
            </a:r>
            <a:r>
              <a:rPr lang="kk-KZ" sz="2400" dirty="0"/>
              <a:t>с</a:t>
            </a:r>
            <a:r>
              <a:rPr lang="ru-RU" sz="2400" dirty="0" err="1" smtClean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негопринос</a:t>
            </a:r>
            <a:r>
              <a:rPr lang="ru-RU" sz="2400" dirty="0" smtClean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снегозаносимость</a:t>
            </a:r>
            <a:r>
              <a:rPr lang="ru-RU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дорог </a:t>
            </a:r>
            <a:r>
              <a:rPr lang="kk-KZ" sz="2400" dirty="0" smtClean="0"/>
              <a:t>?</a:t>
            </a:r>
            <a:endParaRPr lang="kk-KZ" sz="2400" dirty="0"/>
          </a:p>
          <a:p>
            <a:pPr marL="342900" indent="-342900">
              <a:buAutoNum type="arabicPeriod"/>
            </a:pPr>
            <a:r>
              <a:rPr lang="kk-KZ" sz="2400" dirty="0" smtClean="0"/>
              <a:t>Каким спосоом определяют объемы снегоприноса?</a:t>
            </a:r>
            <a:endParaRPr lang="kk-KZ" sz="2400" dirty="0"/>
          </a:p>
          <a:p>
            <a:pPr marL="342900" indent="-342900">
              <a:buAutoNum type="arabicPeriod"/>
            </a:pPr>
            <a:r>
              <a:rPr lang="kk-KZ" sz="2400" dirty="0"/>
              <a:t>Какие вы знаете </a:t>
            </a:r>
            <a:r>
              <a:rPr lang="kk-KZ" sz="2400" smtClean="0"/>
              <a:t>отложение переносимого снега?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49904826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857</TotalTime>
  <Words>387</Words>
  <Application>Microsoft Office PowerPoint</Application>
  <PresentationFormat>Широкоэкранный</PresentationFormat>
  <Paragraphs>47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Century Gothic</vt:lpstr>
      <vt:lpstr>Courier New</vt:lpstr>
      <vt:lpstr>Symbol</vt:lpstr>
      <vt:lpstr>Times New Roman</vt:lpstr>
      <vt:lpstr>Wingdings 3</vt:lpstr>
      <vt:lpstr>Легкий дым</vt:lpstr>
      <vt:lpstr>Тема 6. Лекция 6 Определение объемов снегоприноса и возможные пути их снижения.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Asus</cp:lastModifiedBy>
  <cp:revision>27</cp:revision>
  <dcterms:created xsi:type="dcterms:W3CDTF">2021-09-17T15:40:11Z</dcterms:created>
  <dcterms:modified xsi:type="dcterms:W3CDTF">2021-09-18T10:58:24Z</dcterms:modified>
</cp:coreProperties>
</file>